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</p:sldMasterIdLst>
  <p:notesMasterIdLst>
    <p:notesMasterId r:id="rId21"/>
  </p:notesMasterIdLst>
  <p:sldIdLst>
    <p:sldId id="256" r:id="rId6"/>
    <p:sldId id="631" r:id="rId7"/>
    <p:sldId id="632" r:id="rId8"/>
    <p:sldId id="633" r:id="rId9"/>
    <p:sldId id="637" r:id="rId10"/>
    <p:sldId id="636" r:id="rId11"/>
    <p:sldId id="638" r:id="rId12"/>
    <p:sldId id="634" r:id="rId13"/>
    <p:sldId id="635" r:id="rId14"/>
    <p:sldId id="639" r:id="rId15"/>
    <p:sldId id="640" r:id="rId16"/>
    <p:sldId id="641" r:id="rId17"/>
    <p:sldId id="642" r:id="rId18"/>
    <p:sldId id="643" r:id="rId19"/>
    <p:sldId id="64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3721" autoAdjust="0"/>
  </p:normalViewPr>
  <p:slideViewPr>
    <p:cSldViewPr>
      <p:cViewPr varScale="1">
        <p:scale>
          <a:sx n="67" d="100"/>
          <a:sy n="67" d="100"/>
        </p:scale>
        <p:origin x="42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3B485-81AF-4CDB-9C01-BD96489CE8C1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5B07-7B32-4C01-A8D7-BD825825E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33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zh-CN" altLang="en-US" sz="1400" b="1" i="0" noProof="0" dirty="0">
                <a:ea typeface="宋体" pitchFamily="2" charset="-122"/>
              </a:rPr>
              <a:t>包含映像题注的图片</a:t>
            </a:r>
          </a:p>
          <a:p>
            <a:r>
              <a:rPr lang="zh-CN" altLang="en-US" sz="1400" noProof="0" dirty="0">
                <a:ea typeface="宋体" pitchFamily="2" charset="-122"/>
              </a:rPr>
              <a:t>（基本）</a:t>
            </a:r>
          </a:p>
          <a:p>
            <a:endParaRPr lang="zh-CN" altLang="en-US" sz="1200" noProof="0" dirty="0">
              <a:ea typeface="宋体" pitchFamily="2" charset="-122"/>
            </a:endParaRPr>
          </a:p>
          <a:p>
            <a:endParaRPr lang="zh-CN" altLang="en-US" sz="1200" noProof="0" dirty="0">
              <a:ea typeface="宋体" pitchFamily="2" charset="-122"/>
            </a:endParaRPr>
          </a:p>
          <a:p>
            <a:r>
              <a:rPr lang="zh-CN" altLang="en-US" sz="1200" noProof="0" dirty="0">
                <a:ea typeface="宋体" pitchFamily="2" charset="-122"/>
              </a:rPr>
              <a:t>若要重现此幻灯片上的图片效果，请执行</a:t>
            </a:r>
            <a:r>
              <a:rPr lang="zh-CN" altLang="en-US" sz="1200" baseline="0" noProof="0" dirty="0">
                <a:ea typeface="宋体" pitchFamily="2" charset="-122"/>
              </a:rPr>
              <a:t>以下操作：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200" baseline="0" noProof="0" dirty="0">
                <a:ea typeface="宋体" pitchFamily="2" charset="-122"/>
              </a:rPr>
              <a:t>在“开始”选项卡上的“幻灯片”组中，单击“版式”，然后单击“空白”。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200" baseline="0" noProof="0" dirty="0">
                <a:ea typeface="宋体" pitchFamily="2" charset="-122"/>
              </a:rPr>
              <a:t>在“插入”选项卡上的“图像”组中，单击“图片”。在“插入图片”对话框中，选择一个图片，然后单击“插入”。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200" kern="1200" noProof="0" dirty="0">
                <a:solidFill>
                  <a:schemeClr val="tx1"/>
                </a:solidFill>
                <a:effectLst/>
                <a:latin typeface="+mn-lt"/>
                <a:ea typeface="宋体" pitchFamily="2" charset="-122"/>
                <a:cs typeface="+mn-cs"/>
              </a:rPr>
              <a:t>在“图片工具”下的“格式”选项卡上的“大小”组中，单击“大小和位置”对话框启动器。在“设置图片格式”对话框中，调整图片大小或剪裁图像，将其高度设置为“</a:t>
            </a:r>
            <a:r>
              <a:rPr lang="en-US" altLang="zh-CN" sz="1200" kern="1200" noProof="0" dirty="0">
                <a:solidFill>
                  <a:schemeClr val="tx1"/>
                </a:solidFill>
                <a:effectLst/>
                <a:latin typeface="+mn-lt"/>
                <a:ea typeface="宋体" pitchFamily="2" charset="-122"/>
                <a:cs typeface="+mn-cs"/>
              </a:rPr>
              <a:t>3.17””</a:t>
            </a:r>
            <a:r>
              <a:rPr lang="zh-CN" altLang="en-US" sz="1200" kern="1200" noProof="0" dirty="0">
                <a:solidFill>
                  <a:schemeClr val="tx1"/>
                </a:solidFill>
                <a:effectLst/>
                <a:latin typeface="+mn-lt"/>
                <a:ea typeface="宋体" pitchFamily="2" charset="-122"/>
                <a:cs typeface="+mn-cs"/>
              </a:rPr>
              <a:t>，宽度设置为“</a:t>
            </a:r>
            <a:r>
              <a:rPr lang="en-US" altLang="zh-CN" sz="1200" kern="1200" noProof="0" dirty="0">
                <a:solidFill>
                  <a:schemeClr val="tx1"/>
                </a:solidFill>
                <a:effectLst/>
                <a:latin typeface="+mn-lt"/>
                <a:ea typeface="宋体" pitchFamily="2" charset="-122"/>
                <a:cs typeface="+mn-cs"/>
              </a:rPr>
              <a:t>10””</a:t>
            </a:r>
            <a:r>
              <a:rPr lang="zh-CN" altLang="en-US" sz="1200" kern="1200" noProof="0" dirty="0">
                <a:solidFill>
                  <a:schemeClr val="tx1"/>
                </a:solidFill>
                <a:effectLst/>
                <a:latin typeface="+mn-lt"/>
                <a:ea typeface="宋体" pitchFamily="2" charset="-122"/>
                <a:cs typeface="+mn-cs"/>
              </a:rPr>
              <a:t>。若要裁剪图片，请单击左窗格中的“裁剪”，然后在右窗格中的“裁剪位置”下，在“高度”、“宽度”、“左对齐”和“顶端对齐”框中输入值。若要调整图片的大小，请单击左窗格中的“大小”，然后在右窗格中的“尺寸和旋转”下，在“高度”和“宽度”框中输入值。</a:t>
            </a:r>
            <a:endParaRPr lang="zh-CN" altLang="en-US" sz="1200" baseline="0" noProof="0" dirty="0">
              <a:ea typeface="宋体" pitchFamily="2" charset="-122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200" baseline="0" noProof="0" dirty="0">
                <a:ea typeface="宋体" pitchFamily="2" charset="-122"/>
              </a:rPr>
              <a:t>选择图片。在“开始”选项卡上的“绘图”组中，单击“排列”，指向“对齐”，然后执行以下操作：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200" baseline="0" noProof="0" dirty="0">
                <a:ea typeface="宋体" pitchFamily="2" charset="-122"/>
              </a:rPr>
              <a:t>单击“对齐幻灯片”。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200" baseline="0" noProof="0" dirty="0">
                <a:ea typeface="宋体" pitchFamily="2" charset="-122"/>
              </a:rPr>
              <a:t>单击“顶端对齐”。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200" baseline="0" noProof="0" dirty="0">
                <a:ea typeface="宋体" pitchFamily="2" charset="-122"/>
              </a:rPr>
              <a:t>在“图片工具”下的“格式”选项卡上的“图片样式”组中，单击“图片效果”，指向“映像”，然后在“映像变体”下单击“半映像，接触”（第一行，从左起第二个选项）。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200" i="0" noProof="0" dirty="0">
                <a:ea typeface="宋体" pitchFamily="2" charset="-122"/>
              </a:rPr>
              <a:t>在</a:t>
            </a:r>
            <a:r>
              <a:rPr lang="zh-CN" altLang="en-US" sz="1200" i="0" baseline="0" noProof="0" dirty="0">
                <a:ea typeface="宋体" pitchFamily="2" charset="-122"/>
              </a:rPr>
              <a:t>“插入”选项卡上的“文本”组中，单击“文本框”，然后在幻灯片中拖动以绘制文本框。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200" i="0" baseline="0" noProof="0" dirty="0">
                <a:ea typeface="宋体" pitchFamily="2" charset="-122"/>
              </a:rPr>
              <a:t>在文本框中输入文本，选择文本，然后</a:t>
            </a:r>
            <a:r>
              <a:rPr lang="zh-CN" altLang="en-US" sz="1200" i="0" noProof="0" dirty="0">
                <a:ea typeface="宋体" pitchFamily="2" charset="-122"/>
              </a:rPr>
              <a:t>在</a:t>
            </a:r>
            <a:r>
              <a:rPr lang="zh-CN" altLang="en-US" sz="1200" i="0" baseline="0" noProof="0" dirty="0">
                <a:ea typeface="宋体" pitchFamily="2" charset="-122"/>
              </a:rPr>
              <a:t>“开始”选项卡上的“字体”组中，从“字体”列表中选择“效果”，然后在“字号”框中输入“</a:t>
            </a:r>
            <a:r>
              <a:rPr lang="en-US" altLang="zh-CN" sz="1200" i="0" baseline="0" noProof="0" dirty="0">
                <a:ea typeface="宋体" pitchFamily="2" charset="-122"/>
              </a:rPr>
              <a:t>42”</a:t>
            </a:r>
            <a:r>
              <a:rPr lang="zh-CN" altLang="en-US" sz="1200" i="0" baseline="0" noProof="0" dirty="0">
                <a:ea typeface="宋体" pitchFamily="2" charset="-122"/>
              </a:rPr>
              <a:t>。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200" i="0" baseline="0" noProof="0" dirty="0">
                <a:ea typeface="宋体" pitchFamily="2" charset="-122"/>
              </a:rPr>
              <a:t>在“开始”选项卡上的“段落”组中，单击“文本右对齐”，使文本框中的文本靠右对齐。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200" i="0" baseline="0" noProof="0" dirty="0">
                <a:ea typeface="宋体" pitchFamily="2" charset="-122"/>
              </a:rPr>
              <a:t>选择文本框。 在“绘图工具”下的“格式”选项卡上的“艺术字样式”组中，单击“文字效果”，指向“映像”，然后在“映像变体”下单击“半映像，接触”（第一行，从左起第二个选项）。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200" i="0" baseline="0" noProof="0" dirty="0">
                <a:ea typeface="宋体" pitchFamily="2" charset="-122"/>
              </a:rPr>
              <a:t>在“绘图工具”下的“格式”选项卡上的“艺术字样式”组中，单击“设置文字效果格式”对话框启动器。 在“设置文字效果格式”对话框中，单击左窗格中的“文本填充”，在“文本填充”窗格中选择“纯色填充”，然后执行以下操作：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CN" altLang="en-US" sz="1200" i="0" baseline="0" noProof="0" dirty="0">
                <a:ea typeface="宋体" pitchFamily="2" charset="-122"/>
              </a:rPr>
              <a:t>单击“颜色”旁边的按钮，然后在“主题颜色”下单击“白色，背景 </a:t>
            </a:r>
            <a:r>
              <a:rPr lang="en-US" altLang="zh-CN" sz="1200" i="0" baseline="0" noProof="0" dirty="0">
                <a:ea typeface="宋体" pitchFamily="2" charset="-122"/>
              </a:rPr>
              <a:t>1”</a:t>
            </a:r>
            <a:r>
              <a:rPr lang="zh-CN" altLang="en-US" sz="1200" i="0" baseline="0" noProof="0" dirty="0">
                <a:ea typeface="宋体" pitchFamily="2" charset="-122"/>
              </a:rPr>
              <a:t>（第一行，从左起第一个选项）。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CN" altLang="en-US" sz="1200" i="0" baseline="0" noProof="0" dirty="0">
                <a:ea typeface="宋体" pitchFamily="2" charset="-122"/>
              </a:rPr>
              <a:t>在“透明度”框中，输入“</a:t>
            </a:r>
            <a:r>
              <a:rPr lang="en-US" altLang="zh-CN" sz="1200" i="0" baseline="0" noProof="0" dirty="0">
                <a:ea typeface="宋体" pitchFamily="2" charset="-122"/>
              </a:rPr>
              <a:t>12%”</a:t>
            </a:r>
            <a:r>
              <a:rPr lang="zh-CN" altLang="en-US" sz="1200" i="0" baseline="0" noProof="0" dirty="0">
                <a:ea typeface="宋体" pitchFamily="2" charset="-122"/>
              </a:rPr>
              <a:t>。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CN" altLang="en-US" sz="1200" noProof="0" dirty="0">
                <a:ea typeface="宋体" pitchFamily="2" charset="-122"/>
              </a:rPr>
              <a:t>在幻灯片中，可以根据需要将文本框拖动到图片上进行定位。 </a:t>
            </a:r>
          </a:p>
          <a:p>
            <a:endParaRPr lang="zh-CN" altLang="en-US" sz="1200" noProof="0" dirty="0">
              <a:ea typeface="宋体" pitchFamily="2" charset="-122"/>
            </a:endParaRPr>
          </a:p>
          <a:p>
            <a:endParaRPr lang="zh-CN" altLang="en-US" sz="1200" noProof="0" dirty="0">
              <a:ea typeface="宋体" pitchFamily="2" charset="-122"/>
            </a:endParaRPr>
          </a:p>
          <a:p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若要重现此幻灯片上的背景，请执行以下操作： </a:t>
            </a: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右键单击幻灯片背景区域，然后单击“设置背景格式”。在“设置背景格式”对话框中，单击左窗格中的“填充”，选择“填充”窗格中的“渐变填充”，然后执行以下操作：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在“类型”列表中，选择“射线”。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单击“方向”旁边的按钮，然后单击“中心辐射”</a:t>
            </a:r>
            <a:r>
              <a:rPr lang="zh-CN" altLang="en-US" sz="1200" b="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（从左起第三个选项）。</a:t>
            </a:r>
            <a:endParaRPr lang="zh-CN" altLang="en-US" sz="1200" b="1" kern="1200" noProof="0" dirty="0">
              <a:solidFill>
                <a:schemeClr val="tx1"/>
              </a:solidFill>
              <a:latin typeface="+mn-lt"/>
              <a:ea typeface="宋体" pitchFamily="2" charset="-122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在“渐变光圈”下，单击</a:t>
            </a:r>
            <a:r>
              <a:rPr lang="zh-CN" altLang="en-US" sz="1200" b="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“添加”或</a:t>
            </a: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“删除”，直到幻灯片中</a:t>
            </a:r>
            <a:r>
              <a:rPr lang="zh-CN" altLang="en-US" sz="1200" kern="1200" baseline="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出现两个光圈</a:t>
            </a: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。</a:t>
            </a: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还是在“渐变光圈”下，按照以下步骤自定义您添加的渐变光圈：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从列表中选择“光圈 </a:t>
            </a:r>
            <a:r>
              <a:rPr lang="en-US" altLang="zh-CN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1”</a:t>
            </a: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，然后执行以下操作：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在“光圈位置”框中，输入“</a:t>
            </a:r>
            <a:r>
              <a:rPr lang="en-US" altLang="zh-CN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10%”</a:t>
            </a: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。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单击“颜色”旁边的按钮，然后在“主题颜色”下单击“白色，背景 </a:t>
            </a:r>
            <a:r>
              <a:rPr lang="en-US" altLang="zh-CN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1</a:t>
            </a: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，深色 </a:t>
            </a:r>
            <a:r>
              <a:rPr lang="en-US" altLang="zh-CN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5%”</a:t>
            </a:r>
            <a:r>
              <a:rPr lang="zh-CN" altLang="en-US" sz="1200" b="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（第二行，从左起第一个选项）。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从列表中选择“光圈 </a:t>
            </a:r>
            <a:r>
              <a:rPr lang="en-US" altLang="zh-CN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2”</a:t>
            </a: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，然后执行以下操作：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在“光圈位置”框中，输入“</a:t>
            </a:r>
            <a:r>
              <a:rPr lang="en-US" altLang="zh-CN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99%”</a:t>
            </a: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。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单击“颜色”旁边的按钮，然后在“主题颜色”下单击“白色，背景 </a:t>
            </a:r>
            <a:r>
              <a:rPr lang="en-US" altLang="zh-CN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1</a:t>
            </a:r>
            <a:r>
              <a:rPr lang="zh-CN" altLang="en-US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，深色 </a:t>
            </a:r>
            <a:r>
              <a:rPr lang="en-US" altLang="zh-CN" sz="120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35%”</a:t>
            </a:r>
            <a:r>
              <a:rPr lang="zh-CN" altLang="en-US" sz="1200" b="0" kern="1200" noProof="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rPr>
              <a:t>（第五行，从左起第一个选项）。</a:t>
            </a:r>
            <a:endParaRPr lang="zh-CN" altLang="en-US" sz="1200" b="0" noProof="0" dirty="0">
              <a:ea typeface="宋体" pitchFamily="2" charset="-122"/>
            </a:endParaRPr>
          </a:p>
          <a:p>
            <a:endParaRPr lang="zh-CN" altLang="en-US" sz="1400" noProof="0" dirty="0">
              <a:ea typeface="宋体" pitchFamily="2" charset="-122"/>
            </a:endParaRPr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2BFB1D-C587-4D4E-BBDF-EC1ED63021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8C70B7-329F-4936-9473-376BA41374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6DE8D7-F7F0-4F95-9013-F6FB9C672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9773C-B2BF-47D8-AE2B-02356546CA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648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D63506-F7A5-44DB-B342-B690D16F6B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261A7E-9CB2-423B-BDF6-40EA264933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0A4FB4-F2A4-4297-BB65-DAA218D562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0DF55-2386-448F-85A1-15DCC92FADA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3328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8CCF87-EC1D-4DF4-A489-B58B8AFCBC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F4930F-3524-4889-8AA7-BF524BA6B2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C19087-EE0A-4C83-A0F2-A38334C63C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3A121-E974-4BCE-82E0-66C5621A30F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9208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816D44-4507-49B0-9E2E-55EA016BFC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823215-7C29-49B3-BB05-F2E2046D62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8157E1-008D-4769-86F5-23F0D4C4CA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3AAB7-8D01-4FF3-86B6-EDA9B2CD1C8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636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C9FA0F-C7A0-4336-A9F8-E61E6DC2DF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68A02E-9025-468E-8BCE-38E88E4742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BAA74F-70D2-4400-9FA8-DF1600896D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09C0D-071C-4731-BA11-B03B020A88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080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82AB57-F224-4978-90D5-4921EC9DEB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B78757-8037-4135-9323-C3BE3E61A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5AD0C9-7DC7-4DBA-B982-7044A1FB69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89496-F6EC-4E18-8743-A2316DADE5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8342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2D5C44-1E8D-4D43-8C78-8B53756356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DCEB6D-A9DA-4286-B562-B3DF56FB6B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0EC606-1BC6-4B1D-884D-602F7A09F0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0DD10-BB1A-411A-8149-979F04E186C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486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C14C88-3681-4F30-8655-5EF66AF00A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590385-792B-415A-B0EB-33B049866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3B2009-76E8-4F04-85B7-9BBEFF5621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396CA-1EEA-4B4F-8BE0-7FFADD02119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8980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FA366A0-4589-4AD6-83F6-F62E09974F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B361265-A009-4CF7-A9CE-56A2CD75E6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AEFC198-6CBC-4F99-A7B1-B8BF3B4C46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B1C00-422F-4CA2-A93C-6AF546F9555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1032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9A69BA6-0ADC-434F-81CD-5B6918307D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0D84A90-14A0-43D1-9E2A-2D0DA901FD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8E38815-5E4A-4401-88BC-5C7BE4C8D1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DE2CC-B088-439B-ACC9-A1981B93C32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958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FEECE49-7217-4E37-AE17-EA7A01AE77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F887E18-8D97-4DD1-8FF7-E4B33563D5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91BB923-686D-4501-B6DA-6ACE44A6B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987DF-1D09-49CB-AC51-0F8679476E3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681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18A3E3-38F4-46C9-88B2-87586430EA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30ED6F-B654-48B1-A68B-D774923513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46CC15-6597-4383-83D7-535DA450AE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DE71D-F17B-4897-B4DD-9BDE2243A97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4031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单击此处编辑母版标题样式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单击此处编辑母版文本样式</a:t>
            </a:r>
          </a:p>
          <a:p>
            <a:pPr lvl="1"/>
            <a:r>
              <a:rPr lang="en-US"/>
              <a:t>第二级</a:t>
            </a:r>
          </a:p>
          <a:p>
            <a:pPr lvl="2"/>
            <a:r>
              <a:rPr lang="en-US"/>
              <a:t>第三级</a:t>
            </a:r>
          </a:p>
          <a:p>
            <a:pPr lvl="3"/>
            <a:r>
              <a:rPr lang="en-US"/>
              <a:t>第四级</a:t>
            </a:r>
          </a:p>
          <a:p>
            <a:pPr lvl="4"/>
            <a:r>
              <a:rPr lang="en-US"/>
              <a:t>第五级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BEC73-49AA-45BC-B16C-50B32D0D6D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040C-D3B1-42F1-A452-9128C48DC3A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05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B2ECFDE-B7C7-4AF2-B327-CF005700D0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8013790-A95A-4163-9960-ED43B87C77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D977287-F2C2-484F-BFEF-F163229002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29CD88C-214B-4AFA-AF6D-00808A1D5E1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0DF041E-9C63-4FBC-80BD-9ABB1F04673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B334923-BF5A-4745-B38A-B08F2960460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243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>
                <a:lumMod val="95000"/>
              </a:schemeClr>
            </a:gs>
            <a:gs pos="99000">
              <a:schemeClr val="bg1">
                <a:lumMod val="6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691196551_6da7111c35_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289560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0" y="3944864"/>
            <a:ext cx="4824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4200" spc="100" dirty="0">
                <a:solidFill>
                  <a:schemeClr val="tx1">
                    <a:alpha val="88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Impact" pitchFamily="34" charset="0"/>
                <a:ea typeface="宋体" pitchFamily="2" charset="-122"/>
              </a:rPr>
              <a:t>秋冬保健养生讲座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1CC665F-C9E8-440D-B572-33C3C54DDB58}"/>
              </a:ext>
            </a:extLst>
          </p:cNvPr>
          <p:cNvSpPr txBox="1"/>
          <p:nvPr/>
        </p:nvSpPr>
        <p:spPr>
          <a:xfrm>
            <a:off x="6876256" y="5373216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李佩航</a:t>
            </a:r>
          </a:p>
        </p:txBody>
      </p:sp>
    </p:spTree>
    <p:extLst>
      <p:ext uri="{BB962C8B-B14F-4D97-AF65-F5344CB8AC3E}">
        <p14:creationId xmlns:p14="http://schemas.microsoft.com/office/powerpoint/2010/main" val="8497358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836712"/>
            <a:ext cx="7776864" cy="4534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做法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把小茴香放入无油的炒锅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用小火炒一两分钟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变黄出香味后就马上关火。可以一次炒十到二十天的量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(90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到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180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克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放瓶子里每天取用。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把沙过的小茴香和山楂、甘草一起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用沸水冲泡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焖制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20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分钟后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当茶饮用。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一天之内可以反复冲泡。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86551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1340768"/>
            <a:ext cx="7776864" cy="3246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功效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小茴香专治一个“寒”字。不论是胃寒、宫寒、小腹冷痛还是手脚冰凉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吃小茴香都管用。平时比较怕冷的人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小茴香真的是您不可多得的恩物。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272624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620688"/>
            <a:ext cx="7776864" cy="518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这些人不适合吃小茴香：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1.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平时特别怕热、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爱上火的人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口干、口苦、口舌生疮、牙龈肿痛、小便黄、大便秘结等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2.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特别爱出汗的人。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胃热的人。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胃病发作时呕吐酸水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,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感觉特别容易饿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,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吃得很多却吸收不到营养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6766250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1268760"/>
            <a:ext cx="7776864" cy="324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冬季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我们顺应天时进行封藏养生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除了大补固肾之外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还要注意避免精气外泄。在上古时代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这个月是不让大兴土木的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不做劳民伤财的事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没有用的官员统统免职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没有用的器物统统丢弃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为的就是创造一个安静的气场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不干扰天地人三者的封藏。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矩形 13">
            <a:extLst>
              <a:ext uri="{FF2B5EF4-FFF2-40B4-BE49-F238E27FC236}">
                <a16:creationId xmlns:a16="http://schemas.microsoft.com/office/drawing/2014/main" id="{6F178919-A4F2-413D-A29D-BF99524F7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880" y="188640"/>
            <a:ext cx="20377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冬季养生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325181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1340768"/>
            <a:ext cx="7776864" cy="324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我们现代人应该怎么做呢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简单说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在冬时节宜安静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不宜急躁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可以在家读读书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清理一下杂物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家里环境清净了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我们的心也更容易感觉清净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宜静养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舒缓地锻炼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不宜剧烈运动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特别是不要累到满头大汗。一出汗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气就外泄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达不到封藏的目的了。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535813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2276872"/>
            <a:ext cx="7776864" cy="194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另外，冬季是心源性猝死的高发季节，冬至前后更是高危时段。在这阳气初生的这段时间，我们一定要好好养护心阳，同时掌握心梗急救的办法。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32064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矩形 13">
            <a:extLst>
              <a:ext uri="{FF2B5EF4-FFF2-40B4-BE49-F238E27FC236}">
                <a16:creationId xmlns:a16="http://schemas.microsoft.com/office/drawing/2014/main" id="{C038B62C-9DBB-4E68-B4EC-E264F42FE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328" y="476672"/>
            <a:ext cx="48173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秋冬季鼻炎预防与治疗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1556792"/>
            <a:ext cx="7776864" cy="26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鼻炎中医名为鼻渊，以鼻流腥臭浊涕（清涕）、鼻塞、嗅觉减退为主症，伴有头昏、头痛等表现的一种病症。相当于西医学中的急、慢性鼻炎，鼻窦炎、过敏性鼻炎等疾病。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矩形 13">
            <a:extLst>
              <a:ext uri="{FF2B5EF4-FFF2-40B4-BE49-F238E27FC236}">
                <a16:creationId xmlns:a16="http://schemas.microsoft.com/office/drawing/2014/main" id="{C038B62C-9DBB-4E68-B4EC-E264F42FE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328" y="476672"/>
            <a:ext cx="48173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秋冬季鼻炎预防与治疗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1556792"/>
            <a:ext cx="5688632" cy="3246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肺俞穴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足三里穴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合谷穴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迎香穴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印堂穴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689883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矩形 13">
            <a:extLst>
              <a:ext uri="{FF2B5EF4-FFF2-40B4-BE49-F238E27FC236}">
                <a16:creationId xmlns:a16="http://schemas.microsoft.com/office/drawing/2014/main" id="{C038B62C-9DBB-4E68-B4EC-E264F42FE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328" y="476672"/>
            <a:ext cx="342754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温阳补肾羊肉汤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1556792"/>
            <a:ext cx="8064896" cy="3892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立冬，宜静养，宜反思，宜补肾。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冬季进补，首选“羊肉”。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“羊”字同“阳”，所以羊肉也是温补阳气。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不管怎么吃羊肉，一定要放胡椒粉。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白胡椒散风寒的作用更好，黑胡椒暖胃的作用更好。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362810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513073"/>
            <a:ext cx="7776864" cy="5831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原料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羊肉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至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斤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黄芪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100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克、当归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全归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)20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克、甘蔗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2-4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节、带皮生姜两块、大枣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8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个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这是一家人喝的量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调料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后放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黄酒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两、香菜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两、胡椒粉、盐、辣椒粉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辣可不用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少许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320923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332656"/>
            <a:ext cx="7776864" cy="5827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做法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黄芪、当归清水浸泡小时。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甘蔗去皮后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纵向剖开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生姜拍扁。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3 .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锅内烧开水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将羊肉下锅煮出血沫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将水倒掉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羊肉冲洗干净。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锅内重新加水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将全部原料一起下锅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大火煮开后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放黄酒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转中火炖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个小时。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5.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放入胡椒粉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关火起锅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喝羊肉汤时可加入少许香菜末。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6690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44624"/>
            <a:ext cx="8280920" cy="6473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叮嘱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湿气重的人可以放十几粒花椒一起炖。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感冒时，汤里不能放黄芪。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3 .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没有甘蔗可用牛蒡子替代，也能平衡羊肉的燥热。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此汤对一般人都适用，小孩、年轻人只要不是特别燥热体质都可以喝。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5.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感冒发烧不能喝。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担心虚不受补的，可提前一两天用两根葱白、三片带皮生姜、半个到一个萝卜的皮煮汤喝，散散表邪，为进补做好准备。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30547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矩形 13">
            <a:extLst>
              <a:ext uri="{FF2B5EF4-FFF2-40B4-BE49-F238E27FC236}">
                <a16:creationId xmlns:a16="http://schemas.microsoft.com/office/drawing/2014/main" id="{C038B62C-9DBB-4E68-B4EC-E264F42FE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328" y="476672"/>
            <a:ext cx="342754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秋冬季泡脚药方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1556792"/>
            <a:ext cx="7776864" cy="5185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法半夏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10g   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竹茹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10g   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枳实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10g   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陈皮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15g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炙甘草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5g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茯苓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5g      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艾叶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19g  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生姜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15g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盐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15g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适合手脚冰凉怕冷却又容易上火咽喉疼痛、长痘的人。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389772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矩形 13">
            <a:extLst>
              <a:ext uri="{FF2B5EF4-FFF2-40B4-BE49-F238E27FC236}">
                <a16:creationId xmlns:a16="http://schemas.microsoft.com/office/drawing/2014/main" id="{C038B62C-9DBB-4E68-B4EC-E264F42FE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328" y="476672"/>
            <a:ext cx="29642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冬季进补茶方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矩形 13">
            <a:extLst>
              <a:ext uri="{FF2B5EF4-FFF2-40B4-BE49-F238E27FC236}">
                <a16:creationId xmlns:a16="http://schemas.microsoft.com/office/drawing/2014/main" id="{832D231F-A2E0-4864-9A5E-9BCAEE40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1556792"/>
            <a:ext cx="7776864" cy="4539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原料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小茴香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克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干山楂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中药名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生山楂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)30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克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甘草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克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一人份一天的量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小茴香在超市调料柜台有售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干山和甘草在药店和部分超市可以买到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5703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erberg_ReflectedCaption_TP1018814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57150">
          <a:solidFill>
            <a:srgbClr val="FF0000"/>
          </a:solidFill>
          <a:miter lim="800000"/>
          <a:headEnd/>
          <a:tailEnd/>
        </a:ln>
      </a:spPr>
      <a:bodyPr>
        <a:spAutoFit/>
      </a:bodyPr>
      <a:lstStyle>
        <a:defPPr algn="ctr" eaLnBrk="0" hangingPunct="0">
          <a:defRPr sz="3200" dirty="0">
            <a:solidFill>
              <a:srgbClr val="0000FF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8D8B3457135D67479991424C624CBB4704002439B9162B2E88498A324BEFF3815221" ma:contentTypeVersion="55" ma:contentTypeDescription="Create a new document." ma:contentTypeScope="" ma:versionID="a7e4f43ee53fc86ae1dd6272262eb9fb">
  <xsd:schema xmlns:xsd="http://www.w3.org/2001/XMLSchema" xmlns:xs="http://www.w3.org/2001/XMLSchema" xmlns:p="http://schemas.microsoft.com/office/2006/metadata/properties" xmlns:ns2="905c3888-6285-45d0-bd76-60a9ac2d738c" xmlns:ns3="a0b64b53-fba7-43ca-b952-90e5e74773dd" targetNamespace="http://schemas.microsoft.com/office/2006/metadata/properties" ma:root="true" ma:fieldsID="12cd52f9b34cd953802493d919c383c5" ns2:_="" ns3:_="">
    <xsd:import namespace="905c3888-6285-45d0-bd76-60a9ac2d738c"/>
    <xsd:import namespace="a0b64b53-fba7-43ca-b952-90e5e74773dd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5c3888-6285-45d0-bd76-60a9ac2d738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2fd52ad2-63b0-4f05-b7aa-a17a1c48ca4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5FC5A58-2851-427E-95B4-AFAF1C73BA4D}" ma:internalName="CSXSubmissionMarket" ma:readOnly="false" ma:showField="MarketName" ma:web="905c3888-6285-45d0-bd76-60a9ac2d738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d402824c-da96-4981-b598-df734aacbc3e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F948D4D-A57E-4E3F-87E9-0ABE9F2D748E}" ma:internalName="InProjectListLookup" ma:readOnly="true" ma:showField="InProjectList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b8eee2a3-2d4f-4b12-b229-9e667c371718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F948D4D-A57E-4E3F-87E9-0ABE9F2D748E}" ma:internalName="LastCompleteVersionLookup" ma:readOnly="true" ma:showField="LastCompleteVersion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F948D4D-A57E-4E3F-87E9-0ABE9F2D748E}" ma:internalName="LastPreviewErrorLookup" ma:readOnly="true" ma:showField="LastPreviewError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F948D4D-A57E-4E3F-87E9-0ABE9F2D748E}" ma:internalName="LastPreviewResultLookup" ma:readOnly="true" ma:showField="LastPreviewResult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F948D4D-A57E-4E3F-87E9-0ABE9F2D748E}" ma:internalName="LastPreviewAttemptDateLookup" ma:readOnly="true" ma:showField="LastPreviewAttemptDate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F948D4D-A57E-4E3F-87E9-0ABE9F2D748E}" ma:internalName="LastPreviewedByLookup" ma:readOnly="true" ma:showField="LastPreviewedBy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F948D4D-A57E-4E3F-87E9-0ABE9F2D748E}" ma:internalName="LastPreviewTimeLookup" ma:readOnly="true" ma:showField="LastPreviewTime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F948D4D-A57E-4E3F-87E9-0ABE9F2D748E}" ma:internalName="LastPreviewVersionLookup" ma:readOnly="true" ma:showField="LastPreviewVersion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F948D4D-A57E-4E3F-87E9-0ABE9F2D748E}" ma:internalName="LastPublishErrorLookup" ma:readOnly="true" ma:showField="LastPublishError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F948D4D-A57E-4E3F-87E9-0ABE9F2D748E}" ma:internalName="LastPublishResultLookup" ma:readOnly="true" ma:showField="LastPublishResult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F948D4D-A57E-4E3F-87E9-0ABE9F2D748E}" ma:internalName="LastPublishAttemptDateLookup" ma:readOnly="true" ma:showField="LastPublishAttemptDate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F948D4D-A57E-4E3F-87E9-0ABE9F2D748E}" ma:internalName="LastPublishedByLookup" ma:readOnly="true" ma:showField="LastPublishedBy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F948D4D-A57E-4E3F-87E9-0ABE9F2D748E}" ma:internalName="LastPublishTimeLookup" ma:readOnly="true" ma:showField="LastPublishTime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F948D4D-A57E-4E3F-87E9-0ABE9F2D748E}" ma:internalName="LastPublishVersionLookup" ma:readOnly="true" ma:showField="LastPublishVersion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1EFB310-8154-40EE-A736-2FF11D479763}" ma:internalName="LocLastLocAttemptVersionLookup" ma:readOnly="false" ma:showField="LastLocAttemptVersion" ma:web="905c3888-6285-45d0-bd76-60a9ac2d738c">
      <xsd:simpleType>
        <xsd:restriction base="dms:Lookup"/>
      </xsd:simpleType>
    </xsd:element>
    <xsd:element name="LocLastLocAttemptVersionTypeLookup" ma:index="72" nillable="true" ma:displayName="Loc Last Loc Attempt Version Type" ma:default="" ma:list="{B1EFB310-8154-40EE-A736-2FF11D479763}" ma:internalName="LocLastLocAttemptVersionTypeLookup" ma:readOnly="true" ma:showField="LastLocAttemptVersionType" ma:web="905c3888-6285-45d0-bd76-60a9ac2d738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1EFB310-8154-40EE-A736-2FF11D479763}" ma:internalName="LocNewPublishedVersionLookup" ma:readOnly="true" ma:showField="NewPublishedVersion" ma:web="905c3888-6285-45d0-bd76-60a9ac2d738c">
      <xsd:simpleType>
        <xsd:restriction base="dms:Lookup"/>
      </xsd:simpleType>
    </xsd:element>
    <xsd:element name="LocOverallHandbackStatusLookup" ma:index="76" nillable="true" ma:displayName="Loc Overall Handback Status" ma:default="" ma:list="{B1EFB310-8154-40EE-A736-2FF11D479763}" ma:internalName="LocOverallHandbackStatusLookup" ma:readOnly="true" ma:showField="OverallHandbackStatus" ma:web="905c3888-6285-45d0-bd76-60a9ac2d738c">
      <xsd:simpleType>
        <xsd:restriction base="dms:Lookup"/>
      </xsd:simpleType>
    </xsd:element>
    <xsd:element name="LocOverallLocStatusLookup" ma:index="77" nillable="true" ma:displayName="Loc Overall Localize Status" ma:default="" ma:list="{B1EFB310-8154-40EE-A736-2FF11D479763}" ma:internalName="LocOverallLocStatusLookup" ma:readOnly="true" ma:showField="OverallLocStatus" ma:web="905c3888-6285-45d0-bd76-60a9ac2d738c">
      <xsd:simpleType>
        <xsd:restriction base="dms:Lookup"/>
      </xsd:simpleType>
    </xsd:element>
    <xsd:element name="LocOverallPreviewStatusLookup" ma:index="78" nillable="true" ma:displayName="Loc Overall Preview Status" ma:default="" ma:list="{B1EFB310-8154-40EE-A736-2FF11D479763}" ma:internalName="LocOverallPreviewStatusLookup" ma:readOnly="true" ma:showField="OverallPreviewStatus" ma:web="905c3888-6285-45d0-bd76-60a9ac2d738c">
      <xsd:simpleType>
        <xsd:restriction base="dms:Lookup"/>
      </xsd:simpleType>
    </xsd:element>
    <xsd:element name="LocOverallPublishStatusLookup" ma:index="79" nillable="true" ma:displayName="Loc Overall Publish Status" ma:default="" ma:list="{B1EFB310-8154-40EE-A736-2FF11D479763}" ma:internalName="LocOverallPublishStatusLookup" ma:readOnly="true" ma:showField="OverallPublishStatus" ma:web="905c3888-6285-45d0-bd76-60a9ac2d738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1EFB310-8154-40EE-A736-2FF11D479763}" ma:internalName="LocProcessedForHandoffsLookup" ma:readOnly="true" ma:showField="ProcessedForHandoffs" ma:web="905c3888-6285-45d0-bd76-60a9ac2d738c">
      <xsd:simpleType>
        <xsd:restriction base="dms:Lookup"/>
      </xsd:simpleType>
    </xsd:element>
    <xsd:element name="LocProcessedForMarketsLookup" ma:index="82" nillable="true" ma:displayName="Loc Processed For Markets" ma:default="" ma:list="{B1EFB310-8154-40EE-A736-2FF11D479763}" ma:internalName="LocProcessedForMarketsLookup" ma:readOnly="true" ma:showField="ProcessedForMarkets" ma:web="905c3888-6285-45d0-bd76-60a9ac2d738c">
      <xsd:simpleType>
        <xsd:restriction base="dms:Lookup"/>
      </xsd:simpleType>
    </xsd:element>
    <xsd:element name="LocPublishedDependentAssetsLookup" ma:index="83" nillable="true" ma:displayName="Loc Published Dependent Assets" ma:default="" ma:list="{B1EFB310-8154-40EE-A736-2FF11D479763}" ma:internalName="LocPublishedDependentAssetsLookup" ma:readOnly="true" ma:showField="PublishedDependentAssets" ma:web="905c3888-6285-45d0-bd76-60a9ac2d738c">
      <xsd:simpleType>
        <xsd:restriction base="dms:Lookup"/>
      </xsd:simpleType>
    </xsd:element>
    <xsd:element name="LocPublishedLinkedAssetsLookup" ma:index="84" nillable="true" ma:displayName="Loc Published Linked Assets" ma:default="" ma:list="{B1EFB310-8154-40EE-A736-2FF11D479763}" ma:internalName="LocPublishedLinkedAssetsLookup" ma:readOnly="true" ma:showField="PublishedLinkedAssets" ma:web="905c3888-6285-45d0-bd76-60a9ac2d738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726a1ece-9747-4e7d-9113-bc8295fd2c1d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5FC5A58-2851-427E-95B4-AFAF1C73BA4D}" ma:internalName="Markets" ma:readOnly="false" ma:showField="MarketName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F948D4D-A57E-4E3F-87E9-0ABE9F2D748E}" ma:internalName="NumOfRatingsLookup" ma:readOnly="true" ma:showField="NumOfRatings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F948D4D-A57E-4E3F-87E9-0ABE9F2D748E}" ma:internalName="PublishStatusLookup" ma:readOnly="false" ma:showField="PublishStatus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cba8db9d-85f8-47e4-85af-46018813972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72161567-9e55-4761-b65c-3c8149bfc4ca}" ma:internalName="TaxCatchAll" ma:showField="CatchAllData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72161567-9e55-4761-b65c-3c8149bfc4ca}" ma:internalName="TaxCatchAllLabel" ma:readOnly="true" ma:showField="CatchAllDataLabel" ma:web="905c3888-6285-45d0-bd76-60a9ac2d7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b64b53-fba7-43ca-b952-90e5e74773dd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0" ma:index="135" nillable="true" ma:displayName="Component" ma:internalName="Component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APDescription xmlns="905c3888-6285-45d0-bd76-60a9ac2d738c" xsi:nil="true"/>
    <AssetExpire xmlns="905c3888-6285-45d0-bd76-60a9ac2d738c">2029-05-12T07:00:00+00:00</AssetExpire>
    <IntlLangReviewDate xmlns="905c3888-6285-45d0-bd76-60a9ac2d738c">2010-05-28T00:21:00+00:00</IntlLangReviewDate>
    <TPFriendlyName xmlns="905c3888-6285-45d0-bd76-60a9ac2d738c" xsi:nil="true"/>
    <IntlLangReview xmlns="905c3888-6285-45d0-bd76-60a9ac2d738c" xsi:nil="true"/>
    <PolicheckWords xmlns="905c3888-6285-45d0-bd76-60a9ac2d738c" xsi:nil="true"/>
    <SubmitterId xmlns="905c3888-6285-45d0-bd76-60a9ac2d738c" xsi:nil="true"/>
    <AcquiredFrom xmlns="905c3888-6285-45d0-bd76-60a9ac2d738c">Community</AcquiredFrom>
    <EditorialStatus xmlns="905c3888-6285-45d0-bd76-60a9ac2d738c" xsi:nil="true"/>
    <Markets xmlns="905c3888-6285-45d0-bd76-60a9ac2d738c"/>
    <OriginAsset xmlns="905c3888-6285-45d0-bd76-60a9ac2d738c" xsi:nil="true"/>
    <AssetStart xmlns="905c3888-6285-45d0-bd76-60a9ac2d738c">2010-05-28T00:18:45+00:00</AssetStart>
    <FriendlyTitle xmlns="905c3888-6285-45d0-bd76-60a9ac2d738c" xsi:nil="true"/>
    <MarketSpecific xmlns="905c3888-6285-45d0-bd76-60a9ac2d738c">false</MarketSpecific>
    <TPNamespace xmlns="905c3888-6285-45d0-bd76-60a9ac2d738c" xsi:nil="true"/>
    <PublishStatusLookup xmlns="905c3888-6285-45d0-bd76-60a9ac2d738c">
      <Value>334232</Value>
      <Value>441830</Value>
    </PublishStatusLookup>
    <APAuthor xmlns="905c3888-6285-45d0-bd76-60a9ac2d738c">
      <UserInfo>
        <DisplayName>REDMOND\v-luannv</DisplayName>
        <AccountId>92</AccountId>
        <AccountType/>
      </UserInfo>
    </APAuthor>
    <TPCommandLine xmlns="905c3888-6285-45d0-bd76-60a9ac2d738c" xsi:nil="true"/>
    <IntlLangReviewer xmlns="905c3888-6285-45d0-bd76-60a9ac2d738c" xsi:nil="true"/>
    <OpenTemplate xmlns="905c3888-6285-45d0-bd76-60a9ac2d738c">true</OpenTemplate>
    <CSXSubmissionDate xmlns="905c3888-6285-45d0-bd76-60a9ac2d738c" xsi:nil="true"/>
    <Manager xmlns="905c3888-6285-45d0-bd76-60a9ac2d738c" xsi:nil="true"/>
    <NumericId xmlns="905c3888-6285-45d0-bd76-60a9ac2d738c" xsi:nil="true"/>
    <ParentAssetId xmlns="905c3888-6285-45d0-bd76-60a9ac2d738c" xsi:nil="true"/>
    <OriginalSourceMarket xmlns="905c3888-6285-45d0-bd76-60a9ac2d738c">english</OriginalSourceMarket>
    <ApprovalStatus xmlns="905c3888-6285-45d0-bd76-60a9ac2d738c">InProgress</ApprovalStatus>
    <TPComponent xmlns="905c3888-6285-45d0-bd76-60a9ac2d738c" xsi:nil="true"/>
    <EditorialTags xmlns="905c3888-6285-45d0-bd76-60a9ac2d738c" xsi:nil="true"/>
    <TPExecutable xmlns="905c3888-6285-45d0-bd76-60a9ac2d738c" xsi:nil="true"/>
    <TPLaunchHelpLink xmlns="905c3888-6285-45d0-bd76-60a9ac2d738c" xsi:nil="true"/>
    <SourceTitle xmlns="905c3888-6285-45d0-bd76-60a9ac2d738c" xsi:nil="true"/>
    <CSXUpdate xmlns="905c3888-6285-45d0-bd76-60a9ac2d738c">false</CSXUpdate>
    <IntlLocPriority xmlns="905c3888-6285-45d0-bd76-60a9ac2d738c" xsi:nil="true"/>
    <UAProjectedTotalWords xmlns="905c3888-6285-45d0-bd76-60a9ac2d738c" xsi:nil="true"/>
    <AssetType xmlns="905c3888-6285-45d0-bd76-60a9ac2d738c" xsi:nil="true"/>
    <MachineTranslated xmlns="905c3888-6285-45d0-bd76-60a9ac2d738c">false</MachineTranslated>
    <OutputCachingOn xmlns="905c3888-6285-45d0-bd76-60a9ac2d738c">true</OutputCachingOn>
    <TemplateStatus xmlns="905c3888-6285-45d0-bd76-60a9ac2d738c" xsi:nil="true"/>
    <IsSearchable xmlns="905c3888-6285-45d0-bd76-60a9ac2d738c">true</IsSearchable>
    <ContentItem xmlns="905c3888-6285-45d0-bd76-60a9ac2d738c" xsi:nil="true"/>
    <HandoffToMSDN xmlns="905c3888-6285-45d0-bd76-60a9ac2d738c">2010-05-28T00:21:00+00:00</HandoffToMSDN>
    <ShowIn xmlns="905c3888-6285-45d0-bd76-60a9ac2d738c">Show everywhere</ShowIn>
    <ThumbnailAssetId xmlns="905c3888-6285-45d0-bd76-60a9ac2d738c" xsi:nil="true"/>
    <UALocComments xmlns="905c3888-6285-45d0-bd76-60a9ac2d738c" xsi:nil="true"/>
    <UALocRecommendation xmlns="905c3888-6285-45d0-bd76-60a9ac2d738c">Localize</UALocRecommendation>
    <LastModifiedDateTime xmlns="905c3888-6285-45d0-bd76-60a9ac2d738c">2010-05-28T00:21:00+00:00</LastModifiedDateTime>
    <LastPublishResultLookup xmlns="905c3888-6285-45d0-bd76-60a9ac2d738c" xsi:nil="true"/>
    <LegacyData xmlns="905c3888-6285-45d0-bd76-60a9ac2d738c" xsi:nil="true"/>
    <ClipArtFilename xmlns="905c3888-6285-45d0-bd76-60a9ac2d738c" xsi:nil="true"/>
    <TPApplication xmlns="905c3888-6285-45d0-bd76-60a9ac2d738c" xsi:nil="true"/>
    <CSXHash xmlns="905c3888-6285-45d0-bd76-60a9ac2d738c" xsi:nil="true"/>
    <DirectSourceMarket xmlns="905c3888-6285-45d0-bd76-60a9ac2d738c">english</DirectSourceMarket>
    <PrimaryImageGen xmlns="905c3888-6285-45d0-bd76-60a9ac2d738c">true</PrimaryImageGen>
    <PlannedPubDate xmlns="905c3888-6285-45d0-bd76-60a9ac2d738c">2010-05-28T00:21:00+00:00</PlannedPubDate>
    <CSXSubmissionMarket xmlns="905c3888-6285-45d0-bd76-60a9ac2d738c" xsi:nil="true"/>
    <Downloads xmlns="905c3888-6285-45d0-bd76-60a9ac2d738c">0</Downloads>
    <ArtSampleDocs xmlns="905c3888-6285-45d0-bd76-60a9ac2d738c" xsi:nil="true"/>
    <TrustLevel xmlns="905c3888-6285-45d0-bd76-60a9ac2d738c">1 Microsoft Managed Content</TrustLevel>
    <TPLaunchHelpLinkType xmlns="905c3888-6285-45d0-bd76-60a9ac2d738c">Template</TPLaunchHelpLinkType>
    <BusinessGroup xmlns="905c3888-6285-45d0-bd76-60a9ac2d738c" xsi:nil="true"/>
    <Providers xmlns="905c3888-6285-45d0-bd76-60a9ac2d738c" xsi:nil="true"/>
    <TemplateTemplateType xmlns="905c3888-6285-45d0-bd76-60a9ac2d738c">PowerPoint Presentation Template</TemplateTemplateType>
    <TimesCloned xmlns="905c3888-6285-45d0-bd76-60a9ac2d738c" xsi:nil="true"/>
    <TPAppVersion xmlns="905c3888-6285-45d0-bd76-60a9ac2d738c" xsi:nil="true"/>
    <VoteCount xmlns="905c3888-6285-45d0-bd76-60a9ac2d738c" xsi:nil="true"/>
    <AverageRating xmlns="905c3888-6285-45d0-bd76-60a9ac2d738c" xsi:nil="true"/>
    <Provider xmlns="905c3888-6285-45d0-bd76-60a9ac2d738c" xsi:nil="true"/>
    <UACurrentWords xmlns="905c3888-6285-45d0-bd76-60a9ac2d738c" xsi:nil="true"/>
    <AssetId xmlns="905c3888-6285-45d0-bd76-60a9ac2d738c">TP101881400</AssetId>
    <TPClientViewer xmlns="905c3888-6285-45d0-bd76-60a9ac2d738c" xsi:nil="true"/>
    <DSATActionTaken xmlns="905c3888-6285-45d0-bd76-60a9ac2d738c">Best Bets</DSATActionTaken>
    <APEditor xmlns="905c3888-6285-45d0-bd76-60a9ac2d738c">
      <UserInfo>
        <DisplayName/>
        <AccountId xsi:nil="true"/>
        <AccountType/>
      </UserInfo>
    </APEditor>
    <TPInstallLocation xmlns="905c3888-6285-45d0-bd76-60a9ac2d738c" xsi:nil="true"/>
    <OOCacheId xmlns="905c3888-6285-45d0-bd76-60a9ac2d738c" xsi:nil="true"/>
    <IsDeleted xmlns="905c3888-6285-45d0-bd76-60a9ac2d738c">false</IsDeleted>
    <PublishTargets xmlns="905c3888-6285-45d0-bd76-60a9ac2d738c">OfficeOnline</PublishTargets>
    <ApprovalLog xmlns="905c3888-6285-45d0-bd76-60a9ac2d738c" xsi:nil="true"/>
    <BugNumber xmlns="905c3888-6285-45d0-bd76-60a9ac2d738c" xsi:nil="true"/>
    <CrawlForDependencies xmlns="905c3888-6285-45d0-bd76-60a9ac2d738c">false</CrawlForDependencies>
    <LastHandOff xmlns="905c3888-6285-45d0-bd76-60a9ac2d738c" xsi:nil="true"/>
    <Milestone xmlns="905c3888-6285-45d0-bd76-60a9ac2d738c" xsi:nil="true"/>
    <UANotes xmlns="905c3888-6285-45d0-bd76-60a9ac2d738c" xsi:nil="true"/>
    <Description0 xmlns="a0b64b53-fba7-43ca-b952-90e5e74773dd" xsi:nil="true"/>
    <BlockPublish xmlns="905c3888-6285-45d0-bd76-60a9ac2d738c" xsi:nil="true"/>
    <Component0 xmlns="a0b64b53-fba7-43ca-b952-90e5e74773dd" xsi:nil="true"/>
    <FeatureTagsTaxHTField0 xmlns="905c3888-6285-45d0-bd76-60a9ac2d738c">
      <Terms xmlns="http://schemas.microsoft.com/office/infopath/2007/PartnerControls"/>
    </FeatureTagsTaxHTField0>
    <InternalTagsTaxHTField0 xmlns="905c3888-6285-45d0-bd76-60a9ac2d738c">
      <Terms xmlns="http://schemas.microsoft.com/office/infopath/2007/PartnerControls"/>
    </InternalTagsTaxHTField0>
    <LocComments xmlns="905c3888-6285-45d0-bd76-60a9ac2d738c" xsi:nil="true"/>
    <LocalizationTagsTaxHTField0 xmlns="905c3888-6285-45d0-bd76-60a9ac2d738c">
      <Terms xmlns="http://schemas.microsoft.com/office/infopath/2007/PartnerControls"/>
    </LocalizationTagsTaxHTField0>
    <OriginalRelease xmlns="905c3888-6285-45d0-bd76-60a9ac2d738c">14</OriginalRelease>
    <CampaignTagsTaxHTField0 xmlns="905c3888-6285-45d0-bd76-60a9ac2d738c">
      <Terms xmlns="http://schemas.microsoft.com/office/infopath/2007/PartnerControls"/>
    </CampaignTagsTaxHTField0>
    <LocManualTestRequired xmlns="905c3888-6285-45d0-bd76-60a9ac2d738c">false</LocManualTestRequired>
    <RecommendationsModifier xmlns="905c3888-6285-45d0-bd76-60a9ac2d738c" xsi:nil="true"/>
    <TaxCatchAll xmlns="905c3888-6285-45d0-bd76-60a9ac2d738c"/>
    <LocLastLocAttemptVersionLookup xmlns="905c3888-6285-45d0-bd76-60a9ac2d738c">139727</LocLastLocAttemptVersionLookup>
    <LocRecommendedHandoff xmlns="905c3888-6285-45d0-bd76-60a9ac2d738c" xsi:nil="true"/>
    <ScenarioTagsTaxHTField0 xmlns="905c3888-6285-45d0-bd76-60a9ac2d738c">
      <Terms xmlns="http://schemas.microsoft.com/office/infopath/2007/PartnerControls"/>
    </ScenarioTagsTaxHTField0>
    <LocMarketGroupTiers2 xmlns="905c3888-6285-45d0-bd76-60a9ac2d738c" xsi:nil="true"/>
  </documentManagement>
</p:properties>
</file>

<file path=customXml/itemProps1.xml><?xml version="1.0" encoding="utf-8"?>
<ds:datastoreItem xmlns:ds="http://schemas.openxmlformats.org/officeDocument/2006/customXml" ds:itemID="{7D0303B7-CE78-475E-BC86-7C98340103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5c3888-6285-45d0-bd76-60a9ac2d738c"/>
    <ds:schemaRef ds:uri="a0b64b53-fba7-43ca-b952-90e5e74773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104326-CDF0-433C-9A28-8A3A2FE783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F41C0E-86E8-4FC4-8DFE-D2E1B396236E}">
  <ds:schemaRefs>
    <ds:schemaRef ds:uri="http://schemas.microsoft.com/office/2006/metadata/properties"/>
    <ds:schemaRef ds:uri="905c3888-6285-45d0-bd76-60a9ac2d738c"/>
    <ds:schemaRef ds:uri="a0b64b53-fba7-43ca-b952-90e5e74773d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字幕具有映像效果的图片</Template>
  <TotalTime>269</TotalTime>
  <Words>1615</Words>
  <Application>Microsoft Office PowerPoint</Application>
  <PresentationFormat>全屏显示(4:3)</PresentationFormat>
  <Paragraphs>97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Arial</vt:lpstr>
      <vt:lpstr>Calibri</vt:lpstr>
      <vt:lpstr>Impact</vt:lpstr>
      <vt:lpstr>Times New Roman</vt:lpstr>
      <vt:lpstr>Terberg_ReflectedCaption_TP101881400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10062</dc:creator>
  <cp:lastModifiedBy>10062</cp:lastModifiedBy>
  <cp:revision>4</cp:revision>
  <dcterms:created xsi:type="dcterms:W3CDTF">2021-10-24T02:01:19Z</dcterms:created>
  <dcterms:modified xsi:type="dcterms:W3CDTF">2021-10-26T13:13:07Z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0x0101008D8B3457135D67479991424C624CBB4704002439B9162B2E88498A324BEFF3815221</vt:lpwstr>
  </property>
  <property fmtid="{D5CDD505-2E9C-101B-9397-08002B2CF9AE}" pid="3" name="Scrubbed &amp; tested?">
    <vt:lpwstr>0</vt:lpwstr>
  </property>
  <property fmtid="{D5CDD505-2E9C-101B-9397-08002B2CF9AE}" pid="4" name="Effects types">
    <vt:lpwstr/>
  </property>
  <property fmtid="{D5CDD505-2E9C-101B-9397-08002B2CF9AE}" pid="5" name="Notes0">
    <vt:lpwstr/>
  </property>
  <property fmtid="{D5CDD505-2E9C-101B-9397-08002B2CF9AE}" pid="6" name="Presentation">
    <vt:lpwstr>TEXT_PIC</vt:lpwstr>
  </property>
  <property fmtid="{D5CDD505-2E9C-101B-9397-08002B2CF9AE}" pid="7" name="SlideDescription">
    <vt:lpwstr/>
  </property>
</Properties>
</file>